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85" r:id="rId3"/>
    <p:sldId id="288" r:id="rId4"/>
    <p:sldId id="286" r:id="rId5"/>
    <p:sldId id="287" r:id="rId6"/>
    <p:sldId id="289" r:id="rId7"/>
    <p:sldId id="290" r:id="rId8"/>
    <p:sldId id="291" r:id="rId9"/>
    <p:sldId id="292" r:id="rId10"/>
    <p:sldId id="294" r:id="rId11"/>
    <p:sldId id="295" r:id="rId12"/>
    <p:sldId id="297" r:id="rId13"/>
    <p:sldId id="298" r:id="rId14"/>
    <p:sldId id="296" r:id="rId15"/>
    <p:sldId id="300" r:id="rId16"/>
    <p:sldId id="301" r:id="rId17"/>
    <p:sldId id="302" r:id="rId18"/>
    <p:sldId id="304" r:id="rId19"/>
    <p:sldId id="303" r:id="rId20"/>
    <p:sldId id="305" r:id="rId21"/>
    <p:sldId id="306" r:id="rId22"/>
    <p:sldId id="307" r:id="rId23"/>
    <p:sldId id="308" r:id="rId24"/>
    <p:sldId id="309" r:id="rId25"/>
    <p:sldId id="310" r:id="rId26"/>
    <p:sldId id="313" r:id="rId27"/>
    <p:sldId id="311" r:id="rId28"/>
    <p:sldId id="312" r:id="rId29"/>
    <p:sldId id="314" r:id="rId30"/>
    <p:sldId id="317" r:id="rId31"/>
    <p:sldId id="315" r:id="rId32"/>
    <p:sldId id="318" r:id="rId33"/>
    <p:sldId id="316" r:id="rId34"/>
    <p:sldId id="319" r:id="rId35"/>
    <p:sldId id="320" r:id="rId36"/>
    <p:sldId id="321" r:id="rId37"/>
    <p:sldId id="322" r:id="rId38"/>
  </p:sldIdLst>
  <p:sldSz cx="9144000" cy="6858000" type="screen4x3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3" autoAdjust="0"/>
    <p:restoredTop sz="88034" autoAdjust="0"/>
  </p:normalViewPr>
  <p:slideViewPr>
    <p:cSldViewPr>
      <p:cViewPr varScale="1">
        <p:scale>
          <a:sx n="66" d="100"/>
          <a:sy n="66" d="100"/>
        </p:scale>
        <p:origin x="-18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31555DB1-8736-42A3-B48D-2B08FB93332A}" type="datetimeFigureOut">
              <a:rPr lang="fr-FR" smtClean="0"/>
              <a:pPr/>
              <a:t>03/09/2013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0BDB199F-A56C-4049-BA04-1447030960FF}" type="datetimeFigureOut">
              <a:rPr/>
              <a:pPr/>
              <a:t>28/6/2006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3A019F3-8596-4028-9847-CBD3A185B07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 kumimoji="0" lang="fr-FR" sz="1100" smtClean="0"/>
              <a:t>28/6/2006</a:t>
            </a:r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 dirty="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103718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 lang="fr-FR" smtClean="0"/>
              <a:t>28/6/2006</a:t>
            </a:r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910282"/>
            <a:ext cx="928661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Chapitre 1 – Introduction à l’Ingénierie Systèmes</a:t>
            </a:r>
            <a:endParaRPr kumimoji="0" lang="fr-FR" sz="16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gif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37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3854014"/>
            <a:ext cx="8735888" cy="1075184"/>
          </a:xfrm>
        </p:spPr>
        <p:txBody>
          <a:bodyPr>
            <a:normAutofit/>
          </a:bodyPr>
          <a:lstStyle>
            <a:extLst/>
          </a:lstStyle>
          <a:p>
            <a:pPr algn="ctr"/>
            <a:r>
              <a:rPr lang="fr-FR" dirty="0" smtClean="0"/>
              <a:t>CI 1 : Ingénierie Systèmes</a:t>
            </a:r>
            <a:br>
              <a:rPr lang="fr-FR" dirty="0" smtClean="0"/>
            </a:br>
            <a:r>
              <a:rPr lang="fr-FR" dirty="0" smtClean="0"/>
              <a:t>Chapitre 1 – Introduction à L’IS</a:t>
            </a:r>
            <a:endParaRPr lang="fr-FR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4294967295"/>
          </p:nvPr>
        </p:nvSpPr>
        <p:spPr>
          <a:xfrm>
            <a:off x="4143372" y="428604"/>
            <a:ext cx="4714908" cy="3071834"/>
          </a:xfrm>
        </p:spPr>
        <p:txBody>
          <a:bodyPr>
            <a:noAutofit/>
          </a:bodyPr>
          <a:lstStyle>
            <a:extLst/>
          </a:lstStyle>
          <a:p>
            <a:pPr algn="r"/>
            <a:r>
              <a:rPr lang="fr-FR" sz="4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Neuropol" pitchFamily="34" charset="0"/>
              </a:rPr>
              <a:t>Introduction à l’ingénierie Systèmes</a:t>
            </a:r>
            <a:endParaRPr lang="fr-FR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Neuropo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57826"/>
            <a:ext cx="150796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4" b="25747"/>
          <a:stretch/>
        </p:blipFill>
        <p:spPr bwMode="auto">
          <a:xfrm>
            <a:off x="1903505" y="5357826"/>
            <a:ext cx="167392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 bwMode="auto">
          <a:xfrm>
            <a:off x="3577434" y="5357826"/>
            <a:ext cx="16873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33" y="5357826"/>
            <a:ext cx="1379187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5357826"/>
            <a:ext cx="1512167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9" cstate="print"/>
          <a:srcRect r="1663"/>
          <a:stretch>
            <a:fillRect/>
          </a:stretch>
        </p:blipFill>
        <p:spPr bwMode="auto">
          <a:xfrm>
            <a:off x="6643702" y="5357826"/>
            <a:ext cx="147156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Image 15" descr="robot_Calque 1.png"/>
          <p:cNvPicPr/>
          <p:nvPr/>
        </p:nvPicPr>
        <p:blipFill>
          <a:blip r:embed="rId10"/>
          <a:srcRect l="8022"/>
          <a:stretch>
            <a:fillRect/>
          </a:stretch>
        </p:blipFill>
        <p:spPr>
          <a:xfrm>
            <a:off x="642910" y="214290"/>
            <a:ext cx="2214578" cy="3630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</a:t>
            </a:fld>
            <a:endParaRPr kumimoji="0" lang="fr-FR"/>
          </a:p>
        </p:txBody>
      </p:sp>
      <p:pic>
        <p:nvPicPr>
          <p:cNvPr id="1026" name="Picture 2" descr="http://2.bp.blogspot.com/_OpnVmgesyGA/TL1gwl8lU3I/AAAAAAAAATc/YBwHxCM7pIA/s1600/apple_ipad_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66" y="5357826"/>
            <a:ext cx="738208" cy="10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Cycle de vie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857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Cycle de vie</a:t>
            </a:r>
          </a:p>
          <a:p>
            <a:r>
              <a:rPr lang="fr-FR" dirty="0" smtClean="0"/>
              <a:t>Définitions</a:t>
            </a:r>
            <a:endParaRPr lang="fr-FR" dirty="0"/>
          </a:p>
        </p:txBody>
      </p:sp>
      <p:pic>
        <p:nvPicPr>
          <p:cNvPr id="8194" name="Picture 2" descr="C:\Users\Xavier Pessoles\Dropbox\PartageXavier\PTSI\CI_01_EtudeSystemes\01_IngenierieSystemes\Cours\png\cycle_vi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69005"/>
            <a:ext cx="7338927" cy="46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7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Cycle de vie</a:t>
            </a:r>
          </a:p>
          <a:p>
            <a:r>
              <a:rPr lang="fr-FR" dirty="0" smtClean="0"/>
              <a:t>Définitions</a:t>
            </a:r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9"/>
            <a:ext cx="7776864" cy="222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50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Ingénierie Systèmes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166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Ingénierie systèmes</a:t>
            </a:r>
            <a:endParaRPr lang="fr-FR" dirty="0"/>
          </a:p>
          <a:p>
            <a:r>
              <a:rPr lang="fr-FR" dirty="0" smtClean="0"/>
              <a:t>Industrialisation des systèmes</a:t>
            </a:r>
          </a:p>
        </p:txBody>
      </p:sp>
      <p:pic>
        <p:nvPicPr>
          <p:cNvPr id="9218" name="Picture 2" descr="C:\Users\Xavier Pessoles\Dropbox\PartageXavier\PTSI\CI_01_EtudeSystemes\01_IngenierieSystemes\Cours\png\cy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484784"/>
            <a:ext cx="8136903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48" y="4797152"/>
            <a:ext cx="7560000" cy="171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57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Conception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Simulation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Réalisation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Ingénierie systèmes</a:t>
            </a:r>
            <a:endParaRPr lang="fr-FR" dirty="0"/>
          </a:p>
          <a:p>
            <a:r>
              <a:rPr lang="fr-FR" dirty="0" smtClean="0"/>
              <a:t>Industrialisation des systèmes</a:t>
            </a:r>
          </a:p>
        </p:txBody>
      </p:sp>
      <p:pic>
        <p:nvPicPr>
          <p:cNvPr id="10242" name="Picture 2" descr="C:\Users\Xavier Pessoles\Dropbox\PartageXavier\PTSI\CI_01_EtudeSystemes\01_IngenierieSystemes\Cours\png\usin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361" y="5368985"/>
            <a:ext cx="9602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Xavier Pessoles\Dropbox\PartageXavier\PTSI\CI_01_EtudeSystemes\01_IngenierieSystemes\Cours\png\waf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194" y="5368985"/>
            <a:ext cx="100683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Xavier Pessoles\Dropbox\PartageXavier\PTSI\CI_01_EtudeSystemes\01_IngenierieSystemes\Cours\png\car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72" y="1592856"/>
            <a:ext cx="8629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Xavier Pessoles\Dropbox\PartageXavier\PTSI\CI_01_EtudeSystemes\01_IngenierieSystemes\Cours\png\cra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71" y="3260434"/>
            <a:ext cx="21293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Xavier Pessoles\Dropbox\PartageXavier\PTSI\CI_01_EtudeSystemes\01_IngenierieSystemes\Cours\png\FA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5" y="5368985"/>
            <a:ext cx="150235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Xavier Pessoles\Dropbox\PartageXavier\PTSI\CI_01_EtudeSystemes\01_IngenierieSystemes\Cours\png\inject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47" y="5373216"/>
            <a:ext cx="161168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Xavier Pessoles\Dropbox\PartageXavier\PTSI\CI_01_EtudeSystemes\01_IngenierieSystemes\Cours\png\micromoteu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61" y="719267"/>
            <a:ext cx="1196651" cy="1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Xavier Pessoles\Dropbox\PartageXavier\PTSI\CI_01_EtudeSystemes\01_IngenierieSystemes\Cours\png\scila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88" y="2564904"/>
            <a:ext cx="4040588" cy="200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Xavier Pessoles\Dropbox\PartageXavier\PTSI\CI_01_EtudeSystemes\01_IngenierieSystemes\Cours\png\simu_emboutissag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90" y="3260434"/>
            <a:ext cx="2232248" cy="155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Xavier Pessoles\Dropbox\PartageXavier\PTSI\CI_01_EtudeSystemes\01_IngenierieSystemes\Cours\png\pp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11" y="4702180"/>
            <a:ext cx="2280412" cy="21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86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Ingénierie systèmes</a:t>
            </a:r>
          </a:p>
          <a:p>
            <a:r>
              <a:rPr lang="fr-FR" dirty="0"/>
              <a:t>Industrialisation des </a:t>
            </a:r>
            <a:r>
              <a:rPr lang="fr-FR" dirty="0" smtClean="0"/>
              <a:t>systèmes</a:t>
            </a:r>
            <a:endParaRPr lang="fr-FR" dirty="0"/>
          </a:p>
        </p:txBody>
      </p:sp>
      <p:pic>
        <p:nvPicPr>
          <p:cNvPr id="11267" name="Picture 3" descr="C:\Users\Xavier Pessoles\Dropbox\PartageXavier\PTSI\CI_01_EtudeSystemes\01_IngenierieSystemes\Cours\png\ecart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80728"/>
            <a:ext cx="483925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Xavier Pessoles\Dropbox\PartageXavier\PTSI\CI_01_EtudeSystemes\01_IngenierieSystemes\Cours\png\ecart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53971"/>
            <a:ext cx="4608112" cy="27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55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Ingénierie systèmes</a:t>
            </a:r>
          </a:p>
          <a:p>
            <a:r>
              <a:rPr lang="fr-FR" dirty="0" smtClean="0"/>
              <a:t>IS et SysML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268761"/>
            <a:ext cx="7560000" cy="134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954039"/>
            <a:ext cx="7560000" cy="216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368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385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Modélisation SYSML</a:t>
            </a:r>
          </a:p>
          <a:p>
            <a:endParaRPr lang="fr-FR" dirty="0"/>
          </a:p>
        </p:txBody>
      </p:sp>
      <p:pic>
        <p:nvPicPr>
          <p:cNvPr id="13314" name="Picture 2" descr="C:\Users\Xavier Pessoles\Dropbox\PartageXavier\PTSI\CI_01_EtudeSystemes\01_IngenierieSystemes\Cours\png\diagrammes_sys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7920000" cy="34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36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5"/>
          </p:nvPr>
        </p:nvSpPr>
        <p:spPr>
          <a:xfrm>
            <a:off x="294772" y="3429000"/>
            <a:ext cx="7839100" cy="2952328"/>
          </a:xfrm>
        </p:spPr>
        <p:txBody>
          <a:bodyPr/>
          <a:lstStyle/>
          <a:p>
            <a:r>
              <a:rPr lang="fr-FR" dirty="0" smtClean="0"/>
              <a:t>Quels sont les moteurs de l’innovation pour les industriels ?</a:t>
            </a:r>
          </a:p>
          <a:p>
            <a:r>
              <a:rPr lang="fr-FR" dirty="0" smtClean="0"/>
              <a:t>Comment s’assurer que les produits fabriqués seront compatibles avec les besoins des acheteurs ?</a:t>
            </a:r>
          </a:p>
          <a:p>
            <a:r>
              <a:rPr lang="fr-FR" dirty="0" smtClean="0"/>
              <a:t>Quels sont les outils à la disposition des industriels pour communiquer ?</a:t>
            </a:r>
          </a:p>
          <a:p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2</a:t>
            </a:fld>
            <a:endParaRPr kumimoji="0"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Introduction à l’ingénierie systèmes</a:t>
            </a:r>
            <a:endParaRPr lang="fr-FR" dirty="0"/>
          </a:p>
        </p:txBody>
      </p:sp>
      <p:pic>
        <p:nvPicPr>
          <p:cNvPr id="1027" name="Picture 3" descr="C:\Users\Xavier Pessoles\Dropbox\PartageXavier\PTSI\CI_01_EtudeSystemes\01_IngenierieSystemes\Cours\png\cc_ex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924" y="908720"/>
            <a:ext cx="3968439" cy="16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4"/>
          <p:cNvSpPr txBox="1">
            <a:spLocks/>
          </p:cNvSpPr>
          <p:nvPr/>
        </p:nvSpPr>
        <p:spPr>
          <a:xfrm>
            <a:off x="251520" y="3212976"/>
            <a:ext cx="7416824" cy="31938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fr-FR" kern="0" dirty="0"/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333300" y="1196752"/>
            <a:ext cx="7839100" cy="2520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kern="0" dirty="0" smtClean="0"/>
              <a:t>Concept car Peugeot EX1</a:t>
            </a:r>
          </a:p>
          <a:p>
            <a:pPr lvl="1"/>
            <a:r>
              <a:rPr lang="fr-FR" kern="0" dirty="0" smtClean="0"/>
              <a:t>Roadster 4x4 électriques</a:t>
            </a:r>
          </a:p>
          <a:p>
            <a:pPr lvl="1"/>
            <a:r>
              <a:rPr lang="fr-FR" kern="0" dirty="0" smtClean="0"/>
              <a:t>2 moteurs 250 kW – 340 </a:t>
            </a:r>
            <a:r>
              <a:rPr lang="fr-FR" kern="0" dirty="0" err="1" smtClean="0"/>
              <a:t>ch</a:t>
            </a:r>
            <a:endParaRPr lang="fr-FR" kern="0" dirty="0" smtClean="0"/>
          </a:p>
          <a:p>
            <a:pPr lvl="1"/>
            <a:r>
              <a:rPr lang="fr-FR" kern="0" dirty="0" smtClean="0"/>
              <a:t>450 km d’autonomie</a:t>
            </a:r>
          </a:p>
          <a:p>
            <a:pPr lvl="1"/>
            <a:r>
              <a:rPr lang="fr-FR" kern="0" dirty="0" smtClean="0"/>
              <a:t>0 à 100 km/h en 2,24 s – 0 à 260 km/h en 5,1 s</a:t>
            </a:r>
          </a:p>
          <a:p>
            <a:endParaRPr lang="fr-FR" kern="0" dirty="0"/>
          </a:p>
        </p:txBody>
      </p:sp>
    </p:spTree>
    <p:extLst>
      <p:ext uri="{BB962C8B-B14F-4D97-AF65-F5344CB8AC3E}">
        <p14:creationId xmlns:p14="http://schemas.microsoft.com/office/powerpoint/2010/main" val="1820417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SYSML</a:t>
            </a:r>
          </a:p>
          <a:p>
            <a:r>
              <a:rPr lang="fr-FR" dirty="0" smtClean="0"/>
              <a:t>Exemple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227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des exigences</a:t>
            </a:r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84352"/>
            <a:ext cx="7560000" cy="190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060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des exigences</a:t>
            </a:r>
            <a:endParaRPr lang="fr-FR" dirty="0"/>
          </a:p>
        </p:txBody>
      </p:sp>
      <p:pic>
        <p:nvPicPr>
          <p:cNvPr id="15362" name="Picture 2" descr="C:\Users\Xavier Pessoles\Dropbox\PartageXavier\PTSI\CI_01_EtudeSystemes\01_IngenierieSystemes\Cours\png\PNG\SysML_Drone_Re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560000" cy="53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72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des cas d’utilisation – Contexte</a:t>
            </a:r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97491"/>
            <a:ext cx="7560000" cy="132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08" y="2676564"/>
            <a:ext cx="7560000" cy="332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689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des cas d’utilisation</a:t>
            </a:r>
            <a:endParaRPr lang="fr-FR" dirty="0"/>
          </a:p>
        </p:txBody>
      </p:sp>
      <p:pic>
        <p:nvPicPr>
          <p:cNvPr id="17410" name="Picture 2" descr="C:\Users\Xavier Pessoles\Dropbox\PartageXavier\PTSI\CI_01_EtudeSystemes\01_IngenierieSystemes\Cours\png\PNG\SysML_Drone_U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" y="1985864"/>
            <a:ext cx="3960000" cy="31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Xavier Pessoles\Dropbox\PartageXavier\PTSI\CI_01_EtudeSystemes\01_IngenierieSystemes\Cours\png\PNG\SysML_Drone_Contex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73" y="2352500"/>
            <a:ext cx="3960000" cy="245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68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 séquences</a:t>
            </a:r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3" y="1484784"/>
            <a:ext cx="7560000" cy="240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689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 séquences</a:t>
            </a:r>
            <a:endParaRPr lang="fr-FR" dirty="0"/>
          </a:p>
        </p:txBody>
      </p:sp>
      <p:pic>
        <p:nvPicPr>
          <p:cNvPr id="19458" name="Picture 2" descr="C:\Users\Xavier Pessoles\Dropbox\PartageXavier\PTSI\CI_01_EtudeSystemes\01_IngenierieSystemes\Cours\png\PNG\SysML_Drone_Se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0728"/>
            <a:ext cx="5467351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0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d’états</a:t>
            </a:r>
            <a:endParaRPr lang="fr-F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7560000" cy="213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C:\Users\Xavier Pessoles\Dropbox\PartageXavier\PTSI\CI_01_EtudeSystemes\01_IngenierieSystemes\Cours\png\PNG\SysML_Drone_S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4" y="3717032"/>
            <a:ext cx="6182524" cy="295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689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d’activité</a:t>
            </a:r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7560000" cy="193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 descr="C:\Users\Xavier Pessoles\Dropbox\PartageXavier\PTSI\CI_01_EtudeSystemes\01_IngenierieSystemes\Cours\png\PNG\SysML_Drone_Act_Urgenc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160" y="3670942"/>
            <a:ext cx="2160000" cy="260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Xavier Pessoles\Dropbox\PartageXavier\PTSI\CI_01_EtudeSystemes\01_IngenierieSystemes\Cours\png\PNG\SysML_Drone_Act_Urgence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916999"/>
            <a:ext cx="2816225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Xavier Pessoles\Dropbox\PartageXavier\PTSI\CI_01_EtudeSystemes\01_IngenierieSystemes\Cours\png\PNG\SysML_Drone_Act_Norm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31893"/>
            <a:ext cx="36354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68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 blocs</a:t>
            </a:r>
            <a:endParaRPr lang="fr-F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7560000" cy="155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19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Définitions </a:t>
            </a:r>
            <a:r>
              <a:rPr lang="fr-FR" dirty="0" smtClean="0"/>
              <a:t>préliminaires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9130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 blocs</a:t>
            </a:r>
            <a:endParaRPr lang="fr-FR" dirty="0"/>
          </a:p>
        </p:txBody>
      </p:sp>
      <p:pic>
        <p:nvPicPr>
          <p:cNvPr id="22531" name="Picture 3" descr="C:\Users\Xavier Pessoles\Dropbox\PartageXavier\PTSI\CI_01_EtudeSystemes\01_IngenierieSystemes\Cours\png\PNG\SysML_Drone_B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80728"/>
            <a:ext cx="7864681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04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 blocs internes</a:t>
            </a:r>
            <a:endParaRPr lang="fr-F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" y="1124744"/>
            <a:ext cx="8100392" cy="245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742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de blocs internes</a:t>
            </a:r>
            <a:endParaRPr lang="fr-FR" dirty="0"/>
          </a:p>
        </p:txBody>
      </p:sp>
      <p:pic>
        <p:nvPicPr>
          <p:cNvPr id="24578" name="Picture 2" descr="C:\Users\Xavier Pessoles\Dropbox\PartageXavier\PTSI\CI_01_EtudeSystemes\01_IngenierieSystemes\Cours\png\PNG\SysML_Drone_I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794890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340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Modélisation </a:t>
            </a:r>
            <a:r>
              <a:rPr lang="fr-FR" dirty="0" err="1" smtClean="0"/>
              <a:t>SYSMl</a:t>
            </a:r>
            <a:endParaRPr lang="fr-FR" dirty="0" smtClean="0"/>
          </a:p>
          <a:p>
            <a:r>
              <a:rPr lang="fr-FR" dirty="0" smtClean="0"/>
              <a:t>Diagramme paramétrique</a:t>
            </a:r>
            <a:endParaRPr lang="fr-F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67476"/>
            <a:ext cx="7560000" cy="192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 descr="C:\Users\Xavier Pessoles\Dropbox\PartageXavier\PTSI\CI_01_EtudeSystemes\01_IngenierieSystemes\Cours\png\PNG\SysML_Drone_P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12" y="3125167"/>
            <a:ext cx="3673248" cy="348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42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Architecture fonctionnelle des systèmes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23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Architecture fonctionnelle des systèmes</a:t>
            </a:r>
            <a:endParaRPr lang="fr-FR" dirty="0"/>
          </a:p>
        </p:txBody>
      </p:sp>
      <p:pic>
        <p:nvPicPr>
          <p:cNvPr id="26626" name="Picture 2" descr="C:\Users\Xavier Pessoles\Dropbox\PartageXavier\PTSI\CI_01_EtudeSystemes\01_IngenierieSystemes\Cours\png\chaine_fon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20054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29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Architecture fonctionnelle des systèmes</a:t>
            </a:r>
            <a:endParaRPr lang="fr-F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560000" cy="85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4179"/>
            <a:ext cx="7560000" cy="10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7560000" cy="189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676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Architecture fonctionnelle des systèmes</a:t>
            </a:r>
            <a:endParaRPr lang="fr-FR" dirty="0"/>
          </a:p>
        </p:txBody>
      </p:sp>
      <p:pic>
        <p:nvPicPr>
          <p:cNvPr id="28674" name="Picture 2" descr="C:\Users\Xavier Pessoles\Dropbox\PartageXavier\PTSI\CI_01_EtudeSystemes\01_IngenierieSystemes\Cours\png\chaine_fonc_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7920000" cy="28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17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Définitions préliminaires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72121"/>
            <a:ext cx="7560840" cy="83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Xavier Pessoles\Dropbox\PartageXavier\PTSI\CI_01_EtudeSystemes\01_IngenierieSystemes\Cours\png\segw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94181"/>
            <a:ext cx="1080120" cy="141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Xavier Pessoles\Dropbox\PartageXavier\PTSI\CI_01_EtudeSystemes\01_IngenierieSystemes\Cours\png\vib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32837"/>
            <a:ext cx="1396052" cy="74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ercivoyage.com/wp-content/uploads/2008/12/voyage009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05" y="2432837"/>
            <a:ext cx="1869499" cy="6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python.lycee.free.fr/_images/python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41658"/>
            <a:ext cx="2196133" cy="74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7560000" cy="204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C:\Users\Xavier Pessoles\Dropbox\PartageXavier\PTSI\CI_01_EtudeSystemes\01_IngenierieSystemes\Cours\png\quadr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" y="5561980"/>
            <a:ext cx="1706737" cy="12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Xavier Pessoles\Dropbox\PartageXavier\PTSI\CI_01_EtudeSystemes\01_IngenierieSystemes\Cours\png\ole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18" y="5771844"/>
            <a:ext cx="2025486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Xavier Pessoles\Dropbox\PartageXavier\PTSI\CI_01_EtudeSystemes\01_IngenierieSystemes\Cours\png\pont_bacalan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r="27280"/>
          <a:stretch/>
        </p:blipFill>
        <p:spPr bwMode="auto">
          <a:xfrm>
            <a:off x="6377854" y="5511113"/>
            <a:ext cx="1728192" cy="131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Xavier Pessoles\Dropbox\PartageXavier\PTSI\CI_01_EtudeSystemes\01_IngenierieSystemes\Cours\png\cc_ex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54" y="5869209"/>
            <a:ext cx="1440000" cy="60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9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2924944"/>
            <a:ext cx="7839100" cy="3323456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Définitions préliminaires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7560000" cy="207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9550"/>
            <a:ext cx="7560000" cy="107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44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3969572"/>
            <a:ext cx="7839100" cy="2278828"/>
          </a:xfrm>
        </p:spPr>
        <p:txBody>
          <a:bodyPr/>
          <a:lstStyle/>
          <a:p>
            <a:pPr>
              <a:buClr>
                <a:schemeClr val="accent6">
                  <a:lumMod val="50000"/>
                </a:schemeClr>
              </a:buClr>
              <a:buFont typeface="Cambria" pitchFamily="18" charset="0"/>
              <a:buChar char="⇨"/>
            </a:pPr>
            <a:r>
              <a:rPr lang="fr-FR" dirty="0" smtClean="0"/>
              <a:t>Un même besoin :</a:t>
            </a:r>
          </a:p>
          <a:p>
            <a:pPr lvl="1">
              <a:buClr>
                <a:schemeClr val="accent6">
                  <a:lumMod val="50000"/>
                </a:schemeClr>
              </a:buClr>
              <a:buFont typeface="Cambria" pitchFamily="18" charset="0"/>
              <a:buChar char="⇨"/>
            </a:pPr>
            <a:r>
              <a:rPr lang="fr-FR" dirty="0" smtClean="0"/>
              <a:t>Aller aux </a:t>
            </a:r>
            <a:r>
              <a:rPr lang="fr-FR" dirty="0" err="1"/>
              <a:t>O</a:t>
            </a:r>
            <a:r>
              <a:rPr lang="fr-FR" dirty="0" err="1" smtClean="0"/>
              <a:t>ursinières</a:t>
            </a:r>
            <a:r>
              <a:rPr lang="fr-FR" dirty="0" smtClean="0"/>
              <a:t>, plusieurs produits !</a:t>
            </a:r>
          </a:p>
          <a:p>
            <a:pPr>
              <a:buClr>
                <a:schemeClr val="accent6">
                  <a:lumMod val="50000"/>
                </a:schemeClr>
              </a:buClr>
              <a:buFont typeface="Cambria" pitchFamily="18" charset="0"/>
              <a:buChar char="⇨"/>
            </a:pPr>
            <a:r>
              <a:rPr lang="fr-FR" dirty="0" smtClean="0"/>
              <a:t>Comment fournir un produit compatible avec le besoin du client ?</a:t>
            </a:r>
          </a:p>
          <a:p>
            <a:pPr lvl="1">
              <a:buClr>
                <a:schemeClr val="accent6">
                  <a:lumMod val="50000"/>
                </a:schemeClr>
              </a:buClr>
              <a:buFont typeface="Cambria" pitchFamily="18" charset="0"/>
              <a:buChar char="⇨"/>
            </a:pPr>
            <a:r>
              <a:rPr lang="fr-FR" dirty="0" smtClean="0"/>
              <a:t>Spécifier les </a:t>
            </a:r>
            <a:r>
              <a:rPr lang="fr-FR" b="1" dirty="0" smtClean="0"/>
              <a:t>exigences</a:t>
            </a:r>
            <a:r>
              <a:rPr lang="fr-FR" dirty="0" smtClean="0"/>
              <a:t> du client</a:t>
            </a:r>
            <a:endParaRPr lang="fr-FR" dirty="0"/>
          </a:p>
          <a:p>
            <a:pPr>
              <a:buClr>
                <a:schemeClr val="accent6">
                  <a:lumMod val="50000"/>
                </a:schemeClr>
              </a:buClr>
              <a:buFont typeface="Cambria" pitchFamily="18" charset="0"/>
              <a:buChar char="⇨"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Définitions préliminaires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7560000" cy="144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Xavier Pessoles\Dropbox\PartageXavier\PTSI\CI_01_EtudeSystemes\01_IngenierieSystemes\Cours\png\magsur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69" y="2797641"/>
            <a:ext cx="144000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Xavier Pessoles\Dropbox\PartageXavier\PTSI\CI_01_EtudeSystemes\01_IngenierieSystemes\Cours\png\segw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37" y="2384056"/>
            <a:ext cx="1208014" cy="15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Xavier Pessoles\Dropbox\PartageXavier\PTSI\CI_01_EtudeSystemes\01_IngenierieSystemes\Cours\png\velo_aud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51" y="2755914"/>
            <a:ext cx="1440000" cy="84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Xavier Pessoles\Dropbox\PartageXavier\PTSI\CI_01_EtudeSystemes\01_IngenierieSystemes\Cours\png\vib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18" y="2794987"/>
            <a:ext cx="1440000" cy="76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upload.wikimedia.org/wikipedia/commons/thumb/8/83/Reseau_Mistral_Ligne_39.jpg/280px-Reseau_Mistral_Ligne_3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02" y="2544734"/>
            <a:ext cx="1685542" cy="12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7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Définitions préliminaires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50775"/>
            <a:ext cx="7560000" cy="168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Xavier Pessoles\Dropbox\PartageXavier\PTSI\CI_01_EtudeSystemes\01_IngenierieSystemes\Cours\png\segw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11" y="3859708"/>
            <a:ext cx="1208014" cy="15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Xavier Pessoles\Dropbox\PartageXavier\PTSI\CI_01_EtudeSystemes\01_IngenierieSystemes\Cours\png\vib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18" y="2832957"/>
            <a:ext cx="1440000" cy="76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upload.wikimedia.org/wikipedia/commons/thumb/8/83/Reseau_Mistral_Ligne_39.jpg/280px-Reseau_Mistral_Ligne_3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7" y="5445224"/>
            <a:ext cx="1685542" cy="12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19"/>
          <a:stretch/>
        </p:blipFill>
        <p:spPr bwMode="auto">
          <a:xfrm>
            <a:off x="3059832" y="3429000"/>
            <a:ext cx="4670648" cy="2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Définitions préliminaires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7560000" cy="229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C:\Users\Xavier Pessoles\Dropbox\PartageXavier\PTSI\CI_01_EtudeSystemes\01_IngenierieSystemes\Cours\png\deme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33056"/>
            <a:ext cx="1678063" cy="16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Xavier Pessoles\Dropbox\PartageXavier\PTSI\CI_01_EtudeSystemes\01_IngenierieSystemes\Cours\png\cdc_deme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70" y="4045217"/>
            <a:ext cx="6120680" cy="14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5805264"/>
            <a:ext cx="7839100" cy="864096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50000"/>
                </a:schemeClr>
              </a:buClr>
              <a:buFont typeface="Cambria" pitchFamily="18" charset="0"/>
              <a:buChar char="⇨"/>
            </a:pPr>
            <a:r>
              <a:rPr lang="fr-FR" dirty="0" smtClean="0"/>
              <a:t>Le produit satisfait théoriquement le client si tous les critères sont validés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3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2636912"/>
            <a:ext cx="7839100" cy="3611488"/>
          </a:xfrm>
        </p:spPr>
        <p:txBody>
          <a:bodyPr/>
          <a:lstStyle/>
          <a:p>
            <a:r>
              <a:rPr lang="fr-FR" dirty="0" smtClean="0"/>
              <a:t>Quelle est la solution technique utilisée pour réaliser le déplacement :</a:t>
            </a:r>
          </a:p>
          <a:p>
            <a:pPr lvl="1"/>
            <a:r>
              <a:rPr lang="fr-FR" dirty="0" smtClean="0"/>
              <a:t>Du bus ?</a:t>
            </a:r>
          </a:p>
          <a:p>
            <a:pPr lvl="1"/>
            <a:r>
              <a:rPr lang="fr-FR" dirty="0" smtClean="0"/>
              <a:t>Du </a:t>
            </a:r>
            <a:r>
              <a:rPr lang="fr-FR" dirty="0" err="1" smtClean="0"/>
              <a:t>Segway</a:t>
            </a:r>
            <a:r>
              <a:rPr lang="fr-FR" dirty="0" smtClean="0"/>
              <a:t> ?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Définitions préliminaires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7956376" cy="115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4453"/>
      </p:ext>
    </p:extLst>
  </p:cSld>
  <p:clrMapOvr>
    <a:masterClrMapping/>
  </p:clrMapOvr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316</Words>
  <Application>Microsoft Office PowerPoint</Application>
  <PresentationFormat>Affichage à l'écran (4:3)</PresentationFormat>
  <Paragraphs>122</Paragraphs>
  <Slides>37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38" baseType="lpstr">
      <vt:lpstr>Plaquette commerciale</vt:lpstr>
      <vt:lpstr>CI 1 : Ingénierie Systèmes Chapitre 1 – Introduction à L’IS</vt:lpstr>
      <vt:lpstr>Présentation PowerPoint</vt:lpstr>
      <vt:lpstr>Définitions préliminaires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Cycle de vie</vt:lpstr>
      <vt:lpstr>Présentation PowerPoint</vt:lpstr>
      <vt:lpstr>Présentation PowerPoint</vt:lpstr>
      <vt:lpstr>Ingénierie Systèmes</vt:lpstr>
      <vt:lpstr>Présentation PowerPoint</vt:lpstr>
      <vt:lpstr>Présentation PowerPoint</vt:lpstr>
      <vt:lpstr>Présentation PowerPoint</vt:lpstr>
      <vt:lpstr>Présentation PowerPoint</vt:lpstr>
      <vt:lpstr>Modélisation Sysml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Architecture fonctionnelle des systèmes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Ingénierie Systèmes</dc:title>
  <dc:creator/>
  <cp:lastModifiedBy/>
  <cp:revision>1</cp:revision>
  <dcterms:created xsi:type="dcterms:W3CDTF">2011-01-14T10:02:43Z</dcterms:created>
  <dcterms:modified xsi:type="dcterms:W3CDTF">2013-09-03T21:29:30Z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